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</p:sldMasterIdLst>
  <p:notesMasterIdLst>
    <p:notesMasterId r:id="rId4"/>
  </p:notesMasterIdLst>
  <p:handoutMasterIdLst>
    <p:handoutMasterId r:id="rId5"/>
  </p:handoutMasterIdLst>
  <p:sldIdLst>
    <p:sldId id="602" r:id="rId2"/>
    <p:sldId id="601" r:id="rId3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6" name="Author" initials="A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FF"/>
    <a:srgbClr val="005A9C"/>
    <a:srgbClr val="008000"/>
    <a:srgbClr val="9966FF"/>
    <a:srgbClr val="FF5050"/>
    <a:srgbClr val="00D661"/>
    <a:srgbClr val="00EA6A"/>
    <a:srgbClr val="EFD763"/>
    <a:srgbClr val="FFD78F"/>
    <a:srgbClr val="FDFF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82C55B-AA23-428C-BFDD-59E1F908D2B8}" v="90" dt="2026-05-06T21:17:57.3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35" autoAdjust="0"/>
    <p:restoredTop sz="92317" autoAdjust="0"/>
  </p:normalViewPr>
  <p:slideViewPr>
    <p:cSldViewPr snapToGrid="0">
      <p:cViewPr varScale="1">
        <p:scale>
          <a:sx n="101" d="100"/>
          <a:sy n="101" d="100"/>
        </p:scale>
        <p:origin x="1140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1" d="100"/>
          <a:sy n="71" d="100"/>
        </p:scale>
        <p:origin x="360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5/10/relationships/revisionInfo" Target="revisionInfo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FCAB134-32F3-4289-A5E0-6CB5BF80CA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12" tIns="46656" rIns="93312" bIns="4665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879050-00D6-419B-A0EC-7535588A78B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12" tIns="46656" rIns="93312" bIns="46656" rtlCol="0"/>
          <a:lstStyle>
            <a:lvl1pPr algn="r">
              <a:defRPr sz="1200"/>
            </a:lvl1pPr>
          </a:lstStyle>
          <a:p>
            <a:fld id="{D6795639-2E78-4F4A-87B4-BA53B1925E6A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B0122E-4839-4F50-99B9-0F006BF7BB5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1"/>
            <a:ext cx="3043343" cy="467071"/>
          </a:xfrm>
          <a:prstGeom prst="rect">
            <a:avLst/>
          </a:prstGeom>
        </p:spPr>
        <p:txBody>
          <a:bodyPr vert="horz" lIns="93312" tIns="46656" rIns="93312" bIns="4665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64B42-A4DC-4792-B71A-EED1B45CE8B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1"/>
            <a:ext cx="3043343" cy="467071"/>
          </a:xfrm>
          <a:prstGeom prst="rect">
            <a:avLst/>
          </a:prstGeom>
        </p:spPr>
        <p:txBody>
          <a:bodyPr vert="horz" lIns="93312" tIns="46656" rIns="93312" bIns="46656" rtlCol="0" anchor="b"/>
          <a:lstStyle>
            <a:lvl1pPr algn="r">
              <a:defRPr sz="1200"/>
            </a:lvl1pPr>
          </a:lstStyle>
          <a:p>
            <a:fld id="{53612F8C-D824-47BF-9393-D37494BFD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2363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12" tIns="46656" rIns="93312" bIns="4665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12" tIns="46656" rIns="93312" bIns="46656" rtlCol="0"/>
          <a:lstStyle>
            <a:lvl1pPr algn="r">
              <a:defRPr sz="1200"/>
            </a:lvl1pPr>
          </a:lstStyle>
          <a:p>
            <a:fld id="{2860B572-DDAD-4197-94CF-9E9A36BD977B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12" tIns="46656" rIns="93312" bIns="4665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12" tIns="46656" rIns="93312" bIns="4665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1"/>
            <a:ext cx="3043343" cy="467071"/>
          </a:xfrm>
          <a:prstGeom prst="rect">
            <a:avLst/>
          </a:prstGeom>
        </p:spPr>
        <p:txBody>
          <a:bodyPr vert="horz" lIns="93312" tIns="46656" rIns="93312" bIns="4665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1"/>
            <a:ext cx="3043343" cy="467071"/>
          </a:xfrm>
          <a:prstGeom prst="rect">
            <a:avLst/>
          </a:prstGeom>
        </p:spPr>
        <p:txBody>
          <a:bodyPr vert="horz" lIns="93312" tIns="46656" rIns="93312" bIns="46656" rtlCol="0" anchor="b"/>
          <a:lstStyle>
            <a:lvl1pPr algn="r">
              <a:defRPr sz="1200"/>
            </a:lvl1pPr>
          </a:lstStyle>
          <a:p>
            <a:fld id="{36EC8725-E04C-4C92-9C36-496092BDF2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670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9FC6CB-3196-E265-6571-4FBB0186F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01E0FC-2A1B-3D54-C242-C23E33CBCB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9668D0-B092-B1D5-B8FE-A6AC392D18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B2EC39-B6A5-E17E-F9C3-10C6FD3667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EC8725-E04C-4C92-9C36-496092BDF24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769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3638"/>
            <a:ext cx="5584825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EC8725-E04C-4C92-9C36-496092BDF24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863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22783" y="6403978"/>
            <a:ext cx="5546436" cy="365125"/>
          </a:xfrm>
        </p:spPr>
        <p:txBody>
          <a:bodyPr/>
          <a:lstStyle/>
          <a:p>
            <a:r>
              <a:rPr lang="en-US" dirty="0"/>
              <a:t>UNCLASSIFIED//FOR OFFICIAL USE ONLY</a:t>
            </a:r>
          </a:p>
          <a:p>
            <a:r>
              <a:rPr lang="en-US" i="1" dirty="0"/>
              <a:t>Not for publication without permission from the Department of the Treasury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79C01-0193-40AC-BDC2-C7E05F66FCD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>
            <a:cxnSpLocks/>
          </p:cNvCxnSpPr>
          <p:nvPr userDrawn="1"/>
        </p:nvCxnSpPr>
        <p:spPr>
          <a:xfrm>
            <a:off x="914401" y="6356351"/>
            <a:ext cx="10944225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8" name="Picture 7" descr="se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594360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6799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1802E761-D7BC-427C-8868-7DBFB7ED14DE}" type="datetime1">
              <a:rPr lang="en-US" smtClean="0"/>
              <a:t>5/6/2026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79C01-0193-40AC-BDC2-C7E05F66FCD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2BE23A8-8544-999B-3622-D318AA19CD25}"/>
              </a:ext>
            </a:extLst>
          </p:cNvPr>
          <p:cNvSpPr txBox="1">
            <a:spLocks/>
          </p:cNvSpPr>
          <p:nvPr userDrawn="1"/>
        </p:nvSpPr>
        <p:spPr>
          <a:xfrm>
            <a:off x="3322783" y="6403978"/>
            <a:ext cx="55464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tx1">
                    <a:tint val="75000"/>
                  </a:schemeClr>
                </a:solidFill>
                <a:latin typeface="Times New Rmoan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/>
              <a:t>UNCLASSIFIED//FOR OFFICIAL USE ONLY</a:t>
            </a:r>
          </a:p>
          <a:p>
            <a:r>
              <a:rPr lang="en-US" sz="1200" i="1"/>
              <a:t>Not for publication without permission from the Department of the Treasury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650636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B4F9476-94F3-4173-98C3-6776F27C56E9}"/>
              </a:ext>
            </a:extLst>
          </p:cNvPr>
          <p:cNvSpPr/>
          <p:nvPr userDrawn="1"/>
        </p:nvSpPr>
        <p:spPr>
          <a:xfrm>
            <a:off x="0" y="2"/>
            <a:ext cx="12192000" cy="879147"/>
          </a:xfrm>
          <a:prstGeom prst="rect">
            <a:avLst/>
          </a:prstGeom>
          <a:solidFill>
            <a:srgbClr val="005A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47802"/>
            <a:ext cx="10972800" cy="439513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8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spcBef>
                <a:spcPts val="0"/>
              </a:spcBef>
              <a:spcAft>
                <a:spcPts val="1000"/>
              </a:spcAft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spcBef>
                <a:spcPts val="0"/>
              </a:spcBef>
              <a:spcAft>
                <a:spcPts val="1000"/>
              </a:spcAft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spcBef>
                <a:spcPts val="0"/>
              </a:spcBef>
              <a:spcAft>
                <a:spcPts val="1000"/>
              </a:spcAft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6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477003"/>
            <a:ext cx="2844800" cy="244475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1227EE9-A057-4704-B5AE-420F7833B6C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35688" y="2"/>
            <a:ext cx="11118112" cy="843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b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 descr="se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3933" y="56570"/>
            <a:ext cx="737937" cy="73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3B0D341-3690-4770-B45C-51D901FD338F}"/>
              </a:ext>
            </a:extLst>
          </p:cNvPr>
          <p:cNvSpPr txBox="1">
            <a:spLocks/>
          </p:cNvSpPr>
          <p:nvPr userDrawn="1"/>
        </p:nvSpPr>
        <p:spPr>
          <a:xfrm>
            <a:off x="135466" y="6477000"/>
            <a:ext cx="3234905" cy="30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5F68046-D0D8-C739-0520-885EF8359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2783" y="6403978"/>
            <a:ext cx="5546436" cy="365125"/>
          </a:xfrm>
        </p:spPr>
        <p:txBody>
          <a:bodyPr/>
          <a:lstStyle/>
          <a:p>
            <a:r>
              <a:rPr lang="en-US" dirty="0"/>
              <a:t>UNCLASSIFIED//FOR OFFICIAL USE ONLY</a:t>
            </a:r>
          </a:p>
          <a:p>
            <a:r>
              <a:rPr lang="en-US" i="1" dirty="0"/>
              <a:t>Not for publication without permission from the Department of the Treasury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921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seal"/>
          <p:cNvPicPr>
            <a:picLocks noChangeAspect="1" noChangeArrowheads="1"/>
          </p:cNvPicPr>
          <p:nvPr userDrawn="1"/>
        </p:nvPicPr>
        <p:blipFill>
          <a:blip r:embed="rId2" cstate="print">
            <a:lum bright="74000" contrast="-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700" y="381000"/>
            <a:ext cx="63246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633664"/>
            <a:ext cx="10363200" cy="1362075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C65CE57-4C9E-AE27-525C-EE1766236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2783" y="6403978"/>
            <a:ext cx="5546436" cy="365125"/>
          </a:xfrm>
        </p:spPr>
        <p:txBody>
          <a:bodyPr/>
          <a:lstStyle/>
          <a:p>
            <a:r>
              <a:rPr lang="en-US" dirty="0"/>
              <a:t>UNCLASSIFIED//FOR OFFICIAL USE ONLY</a:t>
            </a:r>
          </a:p>
          <a:p>
            <a:r>
              <a:rPr lang="en-US" i="1" dirty="0"/>
              <a:t>Not for publication without permission from the Department of the Treasury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874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79C01-0193-40AC-BDC2-C7E05F66FCD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>
            <a:stCxn id="12" idx="3"/>
          </p:cNvCxnSpPr>
          <p:nvPr userDrawn="1"/>
        </p:nvCxnSpPr>
        <p:spPr>
          <a:xfrm>
            <a:off x="838200" y="879149"/>
            <a:ext cx="113538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2" name="Picture 11" descr="se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0049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9D897D-287F-767B-8A18-7A37BF257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2783" y="6403978"/>
            <a:ext cx="5546436" cy="365125"/>
          </a:xfrm>
        </p:spPr>
        <p:txBody>
          <a:bodyPr/>
          <a:lstStyle/>
          <a:p>
            <a:r>
              <a:rPr lang="en-US" dirty="0"/>
              <a:t>UNCLASSIFIED//FOR OFFICIAL USE ONLY</a:t>
            </a:r>
          </a:p>
          <a:p>
            <a:r>
              <a:rPr lang="en-US" i="1" dirty="0"/>
              <a:t>Not for publication without permission from the Department of the Treasury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505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79C01-0193-40AC-BDC2-C7E05F66FCD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" name="Straight Connector 10"/>
          <p:cNvCxnSpPr>
            <a:stCxn id="14" idx="3"/>
          </p:cNvCxnSpPr>
          <p:nvPr userDrawn="1"/>
        </p:nvCxnSpPr>
        <p:spPr>
          <a:xfrm>
            <a:off x="838200" y="879149"/>
            <a:ext cx="113538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4" name="Picture 13" descr="se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0049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CB2B5AE3-5A4B-0423-C9A5-51304B6BC388}"/>
              </a:ext>
            </a:extLst>
          </p:cNvPr>
          <p:cNvSpPr txBox="1">
            <a:spLocks/>
          </p:cNvSpPr>
          <p:nvPr userDrawn="1"/>
        </p:nvSpPr>
        <p:spPr>
          <a:xfrm>
            <a:off x="3322783" y="6403978"/>
            <a:ext cx="55464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tx1">
                    <a:tint val="75000"/>
                  </a:schemeClr>
                </a:solidFill>
                <a:latin typeface="Times New Rmoan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/>
              <a:t>UNCLASSIFIED//FOR OFFICIAL USE ONLY</a:t>
            </a:r>
          </a:p>
          <a:p>
            <a:r>
              <a:rPr lang="en-US" sz="1200" i="1"/>
              <a:t>Not for publication without permission from the Department of the Treasury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064513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D0085A4-7D6F-4F10-ABFF-105325D5B950}" type="datetime1">
              <a:rPr lang="en-US" smtClean="0"/>
              <a:t>5/6/2026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79C01-0193-40AC-BDC2-C7E05F66FCD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>
            <a:stCxn id="11" idx="3"/>
          </p:cNvCxnSpPr>
          <p:nvPr userDrawn="1"/>
        </p:nvCxnSpPr>
        <p:spPr>
          <a:xfrm>
            <a:off x="838200" y="879149"/>
            <a:ext cx="113538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1" name="Picture 10" descr="se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0049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797A360-8FF7-EBC1-5694-C9A6AAB4B5FB}"/>
              </a:ext>
            </a:extLst>
          </p:cNvPr>
          <p:cNvSpPr txBox="1">
            <a:spLocks/>
          </p:cNvSpPr>
          <p:nvPr userDrawn="1"/>
        </p:nvSpPr>
        <p:spPr>
          <a:xfrm>
            <a:off x="3322783" y="6403978"/>
            <a:ext cx="55464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tx1">
                    <a:tint val="75000"/>
                  </a:schemeClr>
                </a:solidFill>
                <a:latin typeface="Times New Rmoan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/>
              <a:t>UNCLASSIFIED//FOR OFFICIAL USE ONLY</a:t>
            </a:r>
          </a:p>
          <a:p>
            <a:r>
              <a:rPr lang="en-US" sz="1200" i="1"/>
              <a:t>Not for publication without permission from the Department of the Treasury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899954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356353"/>
            <a:ext cx="2540000" cy="365125"/>
          </a:xfrm>
          <a:prstGeom prst="rect">
            <a:avLst/>
          </a:prstGeom>
        </p:spPr>
        <p:txBody>
          <a:bodyPr/>
          <a:lstStyle/>
          <a:p>
            <a:fld id="{8195FEE7-96ED-40F5-A641-0C1C5A7786D6}" type="datetime1">
              <a:rPr lang="en-US" smtClean="0"/>
              <a:t>5/6/2026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79C01-0193-40AC-BDC2-C7E05F66FCD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2409D30-E12D-2541-2ADA-763B94B99EA4}"/>
              </a:ext>
            </a:extLst>
          </p:cNvPr>
          <p:cNvSpPr txBox="1">
            <a:spLocks/>
          </p:cNvSpPr>
          <p:nvPr userDrawn="1"/>
        </p:nvSpPr>
        <p:spPr>
          <a:xfrm>
            <a:off x="3322783" y="6403978"/>
            <a:ext cx="55464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tx1">
                    <a:tint val="75000"/>
                  </a:schemeClr>
                </a:solidFill>
                <a:latin typeface="Times New Rmoan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/>
              <a:t>UNCLASSIFIED//FOR OFFICIAL USE ONLY</a:t>
            </a:r>
          </a:p>
          <a:p>
            <a:r>
              <a:rPr lang="en-US" sz="1200" i="1"/>
              <a:t>Not for publication without permission from the Department of the Treasury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049324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8CCF0E55-5D36-4966-93B0-6790D7DCDE48}" type="datetime1">
              <a:rPr lang="en-US" smtClean="0"/>
              <a:t>5/6/2026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79C01-0193-40AC-BDC2-C7E05F66FCD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6D25652-62E2-3A5A-A68E-C748F25A1100}"/>
              </a:ext>
            </a:extLst>
          </p:cNvPr>
          <p:cNvSpPr txBox="1">
            <a:spLocks/>
          </p:cNvSpPr>
          <p:nvPr userDrawn="1"/>
        </p:nvSpPr>
        <p:spPr>
          <a:xfrm>
            <a:off x="3322783" y="6403978"/>
            <a:ext cx="55464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tx1">
                    <a:tint val="75000"/>
                  </a:schemeClr>
                </a:solidFill>
                <a:latin typeface="Times New Rmoan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/>
              <a:t>UNCLASSIFIED//FOR OFFICIAL USE ONLY</a:t>
            </a:r>
          </a:p>
          <a:p>
            <a:r>
              <a:rPr lang="en-US" sz="1200" i="1"/>
              <a:t>Not for publication without permission from the Department of the Treasury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922681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ECA5BBC0-EB45-4CA5-87DC-516F7DC75227}" type="datetime1">
              <a:rPr lang="en-US" smtClean="0"/>
              <a:t>5/6/2026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79C01-0193-40AC-BDC2-C7E05F66FCD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111314-F890-08CC-0556-4A66A0CCFC22}"/>
              </a:ext>
            </a:extLst>
          </p:cNvPr>
          <p:cNvSpPr txBox="1">
            <a:spLocks/>
          </p:cNvSpPr>
          <p:nvPr userDrawn="1"/>
        </p:nvSpPr>
        <p:spPr>
          <a:xfrm>
            <a:off x="3322783" y="6403978"/>
            <a:ext cx="55464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tx1">
                    <a:tint val="75000"/>
                  </a:schemeClr>
                </a:solidFill>
                <a:latin typeface="Times New Rmoan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/>
              <a:t>UNCLASSIFIED//FOR OFFICIAL USE ONLY</a:t>
            </a:r>
          </a:p>
          <a:p>
            <a:r>
              <a:rPr lang="en-US" sz="1200" i="1"/>
              <a:t>Not for publication without permission from the Department of the Treasury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214002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569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22783" y="6356353"/>
            <a:ext cx="55464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  <a:latin typeface="Times New Rmoan"/>
              </a:defRPr>
            </a:lvl1pPr>
          </a:lstStyle>
          <a:p>
            <a:r>
              <a:rPr lang="en-US" dirty="0"/>
              <a:t>UNCLASSIFIED//FOR OFFICIAL USE ONLY</a:t>
            </a:r>
          </a:p>
          <a:p>
            <a:r>
              <a:rPr lang="en-US" i="1" dirty="0"/>
              <a:t>Not for publication without permission from the Department of the Treasury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13825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79C01-0193-40AC-BDC2-C7E05F66FC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813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  <p:hf hdr="0" ftr="0" dt="0"/>
  <p:txStyles>
    <p:titleStyle>
      <a:lvl1pPr algn="l" defTabSz="914377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Times New Rmoan"/>
          <a:ea typeface="+mj-ea"/>
          <a:cs typeface="Arial" panose="020B0604020202020204" pitchFamily="34" charset="0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imes New Rmoan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imes New Rmoan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imes New Rmoan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imes New Rmoan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imes New Rmoan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3F656-F54E-71C4-E7CD-009AFF427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61399F4-A13A-8752-FB13-39C308BBA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2"/>
            <a:ext cx="11118112" cy="843897"/>
          </a:xfrm>
        </p:spPr>
        <p:txBody>
          <a:bodyPr lIns="0" tIns="0" rIns="0" bIns="0">
            <a:normAutofit/>
          </a:bodyPr>
          <a:lstStyle/>
          <a:p>
            <a:r>
              <a:rPr lang="en-US" sz="4000" dirty="0">
                <a:latin typeface="Times New Rmoan"/>
              </a:rPr>
              <a:t>Timelines for Declarations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C7A97A5-EDFC-8150-4848-B45010A10711}"/>
              </a:ext>
            </a:extLst>
          </p:cNvPr>
          <p:cNvSpPr/>
          <p:nvPr/>
        </p:nvSpPr>
        <p:spPr>
          <a:xfrm>
            <a:off x="457200" y="1003149"/>
            <a:ext cx="2560320" cy="1097280"/>
          </a:xfrm>
          <a:custGeom>
            <a:avLst/>
            <a:gdLst>
              <a:gd name="connsiteX0" fmla="*/ 0 w 1785461"/>
              <a:gd name="connsiteY0" fmla="*/ 0 h 714184"/>
              <a:gd name="connsiteX1" fmla="*/ 1428369 w 1785461"/>
              <a:gd name="connsiteY1" fmla="*/ 0 h 714184"/>
              <a:gd name="connsiteX2" fmla="*/ 1785461 w 1785461"/>
              <a:gd name="connsiteY2" fmla="*/ 357092 h 714184"/>
              <a:gd name="connsiteX3" fmla="*/ 1428369 w 1785461"/>
              <a:gd name="connsiteY3" fmla="*/ 714184 h 714184"/>
              <a:gd name="connsiteX4" fmla="*/ 0 w 1785461"/>
              <a:gd name="connsiteY4" fmla="*/ 714184 h 714184"/>
              <a:gd name="connsiteX5" fmla="*/ 357092 w 1785461"/>
              <a:gd name="connsiteY5" fmla="*/ 357092 h 714184"/>
              <a:gd name="connsiteX6" fmla="*/ 0 w 1785461"/>
              <a:gd name="connsiteY6" fmla="*/ 0 h 714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85461" h="714184">
                <a:moveTo>
                  <a:pt x="0" y="0"/>
                </a:moveTo>
                <a:lnTo>
                  <a:pt x="1428369" y="0"/>
                </a:lnTo>
                <a:lnTo>
                  <a:pt x="1785461" y="357092"/>
                </a:lnTo>
                <a:lnTo>
                  <a:pt x="1428369" y="714184"/>
                </a:lnTo>
                <a:lnTo>
                  <a:pt x="0" y="714184"/>
                </a:lnTo>
                <a:lnTo>
                  <a:pt x="357092" y="35709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93097" tIns="12002" rIns="369094" bIns="12002" numCol="1" spcCol="1270" anchor="ctr" anchorCtr="0">
            <a:noAutofit/>
          </a:bodyPr>
          <a:lstStyle/>
          <a:p>
            <a:pPr marL="0" lvl="0" indent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kern="1200" dirty="0">
                <a:latin typeface="Times New Rmoan"/>
                <a:cs typeface="Segoe UI" panose="020B0502040204020203" pitchFamily="34" charset="0"/>
              </a:rPr>
              <a:t>Pre-Assessment   Stage</a:t>
            </a:r>
            <a:endParaRPr lang="en-US" sz="1600" kern="1200" dirty="0">
              <a:latin typeface="Times New Rmoan"/>
              <a:cs typeface="Segoe UI" panose="020B0502040204020203" pitchFamily="34" charset="0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DAD6CE51-E9EB-1E16-4736-8D4E57E862A3}"/>
              </a:ext>
            </a:extLst>
          </p:cNvPr>
          <p:cNvCxnSpPr>
            <a:cxnSpLocks/>
            <a:stCxn id="103" idx="2"/>
          </p:cNvCxnSpPr>
          <p:nvPr/>
        </p:nvCxnSpPr>
        <p:spPr>
          <a:xfrm>
            <a:off x="8028002" y="4148941"/>
            <a:ext cx="0" cy="2089934"/>
          </a:xfrm>
          <a:prstGeom prst="line">
            <a:avLst/>
          </a:prstGeom>
          <a:ln w="28575">
            <a:solidFill>
              <a:srgbClr val="005A9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1F979D37-2CC1-1F5F-0E0F-8B5D7AE15BDB}"/>
              </a:ext>
            </a:extLst>
          </p:cNvPr>
          <p:cNvSpPr/>
          <p:nvPr/>
        </p:nvSpPr>
        <p:spPr>
          <a:xfrm>
            <a:off x="4758359" y="4770471"/>
            <a:ext cx="2675282" cy="73152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moan"/>
            </a:endParaRPr>
          </a:p>
        </p:txBody>
      </p: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71CE4419-B52D-A476-AE2D-58B811F06CB9}"/>
              </a:ext>
            </a:extLst>
          </p:cNvPr>
          <p:cNvSpPr/>
          <p:nvPr/>
        </p:nvSpPr>
        <p:spPr>
          <a:xfrm rot="5400000">
            <a:off x="7159322" y="4839051"/>
            <a:ext cx="1143000" cy="594360"/>
          </a:xfrm>
          <a:prstGeom prst="triangle">
            <a:avLst>
              <a:gd name="adj" fmla="val 52291"/>
            </a:avLst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moan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0C0BFE0-AA9B-D8F2-A043-9BCA3DA982D6}"/>
              </a:ext>
            </a:extLst>
          </p:cNvPr>
          <p:cNvSpPr txBox="1"/>
          <p:nvPr/>
        </p:nvSpPr>
        <p:spPr>
          <a:xfrm>
            <a:off x="4917162" y="4975867"/>
            <a:ext cx="221855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Times New Rmoan"/>
                <a:cs typeface="Segoe UI" panose="020B0502040204020203" pitchFamily="34" charset="0"/>
              </a:rPr>
              <a:t>Assessment (Day 1-30)</a:t>
            </a:r>
          </a:p>
        </p:txBody>
      </p:sp>
      <p:sp>
        <p:nvSpPr>
          <p:cNvPr id="97" name="Content Placeholder 1">
            <a:extLst>
              <a:ext uri="{FF2B5EF4-FFF2-40B4-BE49-F238E27FC236}">
                <a16:creationId xmlns:a16="http://schemas.microsoft.com/office/drawing/2014/main" id="{3DD695F6-3661-B50B-5A9B-C809FB4D4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2194560"/>
            <a:ext cx="2180521" cy="4350671"/>
          </a:xfrm>
          <a:ln w="15875">
            <a:noFill/>
            <a:prstDash val="sysDot"/>
          </a:ln>
        </p:spPr>
        <p:txBody>
          <a:bodyPr lIns="0" tIns="0" rIns="0" bIns="0">
            <a:noAutofit/>
          </a:bodyPr>
          <a:lstStyle/>
          <a:p>
            <a:pPr marL="0" indent="0">
              <a:buNone/>
            </a:pPr>
            <a:r>
              <a:rPr lang="en-US" sz="1400" b="1" dirty="0">
                <a:latin typeface="Times New Rmoan"/>
              </a:rPr>
              <a:t>During the period before starting its assessment of a declaration, CFIUS takes the following steps:</a:t>
            </a:r>
            <a:endParaRPr lang="en-US" sz="1400" dirty="0">
              <a:latin typeface="Times New Rmoan"/>
            </a:endParaRPr>
          </a:p>
          <a:p>
            <a:r>
              <a:rPr lang="en-US" sz="1400" dirty="0">
                <a:latin typeface="Times New Rmoan"/>
              </a:rPr>
              <a:t>Reviewing initial filings for completeness under CFIUS regulations</a:t>
            </a:r>
          </a:p>
          <a:p>
            <a:r>
              <a:rPr lang="en-US" sz="1400" dirty="0">
                <a:latin typeface="Times New Rmoan"/>
              </a:rPr>
              <a:t>Providing timely completeness feedback to</a:t>
            </a:r>
            <a:r>
              <a:rPr lang="en-US" sz="1400" i="1" dirty="0">
                <a:latin typeface="Times New Rmoan"/>
              </a:rPr>
              <a:t> </a:t>
            </a:r>
            <a:r>
              <a:rPr lang="en-US" sz="1400" dirty="0">
                <a:latin typeface="Times New Rmoan"/>
              </a:rPr>
              <a:t>parties consistent with 31 C.F.R. § 800.405(a)(2) and 31 C.F.R. § 802.403(a)(2) </a:t>
            </a:r>
          </a:p>
          <a:p>
            <a:r>
              <a:rPr lang="en-US" sz="1400" dirty="0">
                <a:latin typeface="Times New Rmoan"/>
              </a:rPr>
              <a:t>Reviewing resubmitted declarations for completeness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F79F78FD-F735-9BBB-A754-7B737FB0E9BE}"/>
              </a:ext>
            </a:extLst>
          </p:cNvPr>
          <p:cNvSpPr txBox="1"/>
          <p:nvPr/>
        </p:nvSpPr>
        <p:spPr>
          <a:xfrm>
            <a:off x="6850264" y="2194560"/>
            <a:ext cx="2355476" cy="1954381"/>
          </a:xfrm>
          <a:prstGeom prst="rect">
            <a:avLst/>
          </a:prstGeom>
          <a:solidFill>
            <a:schemeClr val="bg2"/>
          </a:solidFill>
          <a:ln w="19050">
            <a:solidFill>
              <a:srgbClr val="005A9C"/>
            </a:solidFill>
          </a:ln>
        </p:spPr>
        <p:txBody>
          <a:bodyPr wrap="square" rtlCol="0">
            <a:spAutoFit/>
          </a:bodyPr>
          <a:lstStyle/>
          <a:p>
            <a:pPr lvl="0">
              <a:spcAft>
                <a:spcPts val="500"/>
              </a:spcAft>
              <a:buNone/>
            </a:pPr>
            <a:r>
              <a:rPr lang="en-US" sz="1200" b="1" i="0" dirty="0">
                <a:latin typeface="Times New Rmoan"/>
                <a:cs typeface="Segoe UI" panose="020B0502040204020203" pitchFamily="34" charset="0"/>
              </a:rPr>
              <a:t>Day 30 Outcomes include, </a:t>
            </a:r>
            <a:r>
              <a:rPr lang="en-US" sz="1200" b="1" i="1" dirty="0">
                <a:latin typeface="Times New Rmoan"/>
                <a:cs typeface="Segoe UI" panose="020B0502040204020203" pitchFamily="34" charset="0"/>
              </a:rPr>
              <a:t>inter alia</a:t>
            </a:r>
            <a:r>
              <a:rPr lang="en-US" sz="1200" b="1" i="0" dirty="0">
                <a:latin typeface="Times New Rmoan"/>
                <a:cs typeface="Segoe UI" panose="020B0502040204020203" pitchFamily="34" charset="0"/>
              </a:rPr>
              <a:t>:</a:t>
            </a:r>
            <a:endParaRPr lang="en-US" sz="1200" b="1" dirty="0">
              <a:latin typeface="Times New Rmoan"/>
              <a:cs typeface="Segoe UI" panose="020B0502040204020203" pitchFamily="34" charset="0"/>
            </a:endParaRPr>
          </a:p>
          <a:p>
            <a:pPr marL="228600" lvl="0" indent="-228600">
              <a:spcAft>
                <a:spcPts val="500"/>
              </a:spcAft>
              <a:buFont typeface="+mj-lt"/>
              <a:buAutoNum type="arabicPeriod"/>
            </a:pPr>
            <a:r>
              <a:rPr lang="en-US" sz="1200" dirty="0">
                <a:latin typeface="Times New Rmoan"/>
                <a:cs typeface="Segoe UI" panose="020B0502040204020203" pitchFamily="34" charset="0"/>
              </a:rPr>
              <a:t>Clear in Assessment</a:t>
            </a:r>
          </a:p>
          <a:p>
            <a:pPr marL="228600" lvl="0" indent="-228600">
              <a:spcAft>
                <a:spcPts val="500"/>
              </a:spcAft>
              <a:buFont typeface="+mj-lt"/>
              <a:buAutoNum type="arabicPeriod"/>
            </a:pPr>
            <a:r>
              <a:rPr lang="en-US" sz="1200" dirty="0">
                <a:latin typeface="Times New Rmoan"/>
                <a:cs typeface="Segoe UI" panose="020B0502040204020203" pitchFamily="34" charset="0"/>
              </a:rPr>
              <a:t>Request to File a Full Notice</a:t>
            </a:r>
            <a:endParaRPr lang="en-US" sz="1200" i="1" dirty="0">
              <a:latin typeface="Times New Rmoan"/>
              <a:cs typeface="Segoe UI" panose="020B0502040204020203" pitchFamily="34" charset="0"/>
            </a:endParaRPr>
          </a:p>
          <a:p>
            <a:pPr marL="228600" lvl="0" indent="-228600">
              <a:spcAft>
                <a:spcPts val="500"/>
              </a:spcAft>
              <a:buFont typeface="+mj-lt"/>
              <a:buAutoNum type="arabicPeriod"/>
            </a:pPr>
            <a:r>
              <a:rPr lang="en-US" sz="1200" dirty="0">
                <a:latin typeface="Times New Rmoan"/>
                <a:cs typeface="Segoe UI" panose="020B0502040204020203" pitchFamily="34" charset="0"/>
              </a:rPr>
              <a:t>Unable to Conclude Action</a:t>
            </a:r>
            <a:endParaRPr lang="en-US" sz="1200" i="1" dirty="0">
              <a:latin typeface="Times New Rmoan"/>
              <a:cs typeface="Segoe UI" panose="020B0502040204020203" pitchFamily="34" charset="0"/>
            </a:endParaRPr>
          </a:p>
          <a:p>
            <a:pPr lvl="0">
              <a:spcAft>
                <a:spcPts val="500"/>
              </a:spcAft>
            </a:pPr>
            <a:r>
              <a:rPr lang="en-US" sz="1200" i="1" dirty="0">
                <a:latin typeface="Times New Rmoan"/>
                <a:cs typeface="Segoe UI" panose="020B0502040204020203" pitchFamily="34" charset="0"/>
              </a:rPr>
              <a:t>Less common:</a:t>
            </a:r>
          </a:p>
          <a:p>
            <a:pPr marL="228600" lvl="0" indent="-228600">
              <a:spcAft>
                <a:spcPts val="500"/>
              </a:spcAft>
              <a:buFont typeface="+mj-lt"/>
              <a:buAutoNum type="arabicPeriod" startAt="4"/>
            </a:pPr>
            <a:r>
              <a:rPr lang="en-US" sz="1200" dirty="0">
                <a:latin typeface="Times New Rmoan"/>
                <a:cs typeface="Segoe UI" panose="020B0502040204020203" pitchFamily="34" charset="0"/>
              </a:rPr>
              <a:t>Initiate Unilateral Review</a:t>
            </a:r>
          </a:p>
          <a:p>
            <a:pPr marL="228600" lvl="0" indent="-228600">
              <a:spcAft>
                <a:spcPts val="500"/>
              </a:spcAft>
              <a:buFont typeface="+mj-lt"/>
              <a:buAutoNum type="arabicPeriod" startAt="4"/>
            </a:pPr>
            <a:r>
              <a:rPr lang="en-US" sz="1200" dirty="0">
                <a:latin typeface="Times New Rmoan"/>
                <a:cs typeface="Segoe UI" panose="020B0502040204020203" pitchFamily="34" charset="0"/>
              </a:rPr>
              <a:t>Rejection or Withdrawal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55B7967-F5DA-E0FB-E7E9-CF0F174728B6}"/>
              </a:ext>
            </a:extLst>
          </p:cNvPr>
          <p:cNvSpPr/>
          <p:nvPr/>
        </p:nvSpPr>
        <p:spPr>
          <a:xfrm>
            <a:off x="3637002" y="1003149"/>
            <a:ext cx="2560320" cy="1097280"/>
          </a:xfrm>
          <a:custGeom>
            <a:avLst/>
            <a:gdLst>
              <a:gd name="connsiteX0" fmla="*/ 0 w 1785461"/>
              <a:gd name="connsiteY0" fmla="*/ 0 h 714184"/>
              <a:gd name="connsiteX1" fmla="*/ 1428369 w 1785461"/>
              <a:gd name="connsiteY1" fmla="*/ 0 h 714184"/>
              <a:gd name="connsiteX2" fmla="*/ 1785461 w 1785461"/>
              <a:gd name="connsiteY2" fmla="*/ 357092 h 714184"/>
              <a:gd name="connsiteX3" fmla="*/ 1428369 w 1785461"/>
              <a:gd name="connsiteY3" fmla="*/ 714184 h 714184"/>
              <a:gd name="connsiteX4" fmla="*/ 0 w 1785461"/>
              <a:gd name="connsiteY4" fmla="*/ 714184 h 714184"/>
              <a:gd name="connsiteX5" fmla="*/ 357092 w 1785461"/>
              <a:gd name="connsiteY5" fmla="*/ 357092 h 714184"/>
              <a:gd name="connsiteX6" fmla="*/ 0 w 1785461"/>
              <a:gd name="connsiteY6" fmla="*/ 0 h 714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85461" h="714184">
                <a:moveTo>
                  <a:pt x="0" y="0"/>
                </a:moveTo>
                <a:lnTo>
                  <a:pt x="1428369" y="0"/>
                </a:lnTo>
                <a:lnTo>
                  <a:pt x="1785461" y="357092"/>
                </a:lnTo>
                <a:lnTo>
                  <a:pt x="1428369" y="714184"/>
                </a:lnTo>
                <a:lnTo>
                  <a:pt x="0" y="714184"/>
                </a:lnTo>
                <a:lnTo>
                  <a:pt x="357092" y="3570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93097" tIns="12002" rIns="369094" bIns="12002" numCol="1" spcCol="1270" anchor="ctr" anchorCtr="0">
            <a:noAutofit/>
          </a:bodyPr>
          <a:lstStyle/>
          <a:p>
            <a:pPr marL="0" lvl="0" indent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u="sng" kern="1200" dirty="0">
                <a:latin typeface="Times New Rmoan"/>
                <a:cs typeface="Segoe UI" panose="020B0502040204020203" pitchFamily="34" charset="0"/>
              </a:rPr>
              <a:t>Day 1</a:t>
            </a:r>
            <a:r>
              <a:rPr lang="en-US" sz="1600" b="1" kern="1200" dirty="0">
                <a:latin typeface="Times New Rmoan"/>
                <a:cs typeface="Segoe UI" panose="020B0502040204020203" pitchFamily="34" charset="0"/>
              </a:rPr>
              <a:t>:</a:t>
            </a:r>
            <a:r>
              <a:rPr lang="en-US" sz="1600" kern="1200" dirty="0">
                <a:latin typeface="Times New Rmoan"/>
                <a:cs typeface="Segoe UI" panose="020B0502040204020203" pitchFamily="34" charset="0"/>
              </a:rPr>
              <a:t>         Assessment         Period Begins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686FCFF-321B-896E-BDB0-2EA034C590E5}"/>
              </a:ext>
            </a:extLst>
          </p:cNvPr>
          <p:cNvSpPr/>
          <p:nvPr/>
        </p:nvSpPr>
        <p:spPr>
          <a:xfrm>
            <a:off x="6816805" y="1003149"/>
            <a:ext cx="2560320" cy="1097280"/>
          </a:xfrm>
          <a:custGeom>
            <a:avLst/>
            <a:gdLst>
              <a:gd name="connsiteX0" fmla="*/ 0 w 1785461"/>
              <a:gd name="connsiteY0" fmla="*/ 0 h 714184"/>
              <a:gd name="connsiteX1" fmla="*/ 1428369 w 1785461"/>
              <a:gd name="connsiteY1" fmla="*/ 0 h 714184"/>
              <a:gd name="connsiteX2" fmla="*/ 1785461 w 1785461"/>
              <a:gd name="connsiteY2" fmla="*/ 357092 h 714184"/>
              <a:gd name="connsiteX3" fmla="*/ 1428369 w 1785461"/>
              <a:gd name="connsiteY3" fmla="*/ 714184 h 714184"/>
              <a:gd name="connsiteX4" fmla="*/ 0 w 1785461"/>
              <a:gd name="connsiteY4" fmla="*/ 714184 h 714184"/>
              <a:gd name="connsiteX5" fmla="*/ 357092 w 1785461"/>
              <a:gd name="connsiteY5" fmla="*/ 357092 h 714184"/>
              <a:gd name="connsiteX6" fmla="*/ 0 w 1785461"/>
              <a:gd name="connsiteY6" fmla="*/ 0 h 714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85461" h="714184">
                <a:moveTo>
                  <a:pt x="0" y="0"/>
                </a:moveTo>
                <a:lnTo>
                  <a:pt x="1428369" y="0"/>
                </a:lnTo>
                <a:lnTo>
                  <a:pt x="1785461" y="357092"/>
                </a:lnTo>
                <a:lnTo>
                  <a:pt x="1428369" y="714184"/>
                </a:lnTo>
                <a:lnTo>
                  <a:pt x="0" y="714184"/>
                </a:lnTo>
                <a:lnTo>
                  <a:pt x="357092" y="35709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93097" tIns="12002" rIns="369094" bIns="12002" numCol="1" spcCol="1270" anchor="ctr" anchorCtr="0">
            <a:noAutofit/>
          </a:bodyPr>
          <a:lstStyle/>
          <a:p>
            <a:pPr marL="0" lvl="0" indent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u="sng" kern="1200" dirty="0">
                <a:latin typeface="Times New Rmoan"/>
                <a:cs typeface="Segoe UI" panose="020B0502040204020203" pitchFamily="34" charset="0"/>
              </a:rPr>
              <a:t>Day 30</a:t>
            </a:r>
            <a:r>
              <a:rPr lang="en-US" sz="1600" b="1" kern="1200" dirty="0">
                <a:latin typeface="Times New Rmoan"/>
                <a:cs typeface="Segoe UI" panose="020B0502040204020203" pitchFamily="34" charset="0"/>
              </a:rPr>
              <a:t>:</a:t>
            </a:r>
            <a:r>
              <a:rPr lang="en-US" sz="1600" kern="1200" dirty="0">
                <a:latin typeface="Times New Rmoan"/>
                <a:cs typeface="Segoe UI" panose="020B0502040204020203" pitchFamily="34" charset="0"/>
              </a:rPr>
              <a:t>       Assessment         Period Ends</a:t>
            </a:r>
          </a:p>
        </p:txBody>
      </p:sp>
    </p:spTree>
    <p:extLst>
      <p:ext uri="{BB962C8B-B14F-4D97-AF65-F5344CB8AC3E}">
        <p14:creationId xmlns:p14="http://schemas.microsoft.com/office/powerpoint/2010/main" val="2782032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7" grpId="0" uiExpand="1" build="p"/>
      <p:bldP spid="103" grpId="0" animBg="1"/>
      <p:bldP spid="3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A341BD6-BBF4-0CB3-A3CB-C1DFCA819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2"/>
            <a:ext cx="11118112" cy="843897"/>
          </a:xfrm>
        </p:spPr>
        <p:txBody>
          <a:bodyPr lIns="0" tIns="0" rIns="0" bIns="0">
            <a:normAutofit/>
          </a:bodyPr>
          <a:lstStyle/>
          <a:p>
            <a:r>
              <a:rPr lang="en-US" sz="4000" dirty="0">
                <a:latin typeface="Times New Rmoan"/>
              </a:rPr>
              <a:t>Timelines for Notices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EEA1A63-AE1B-AD54-E798-51F9ED53FE23}"/>
              </a:ext>
            </a:extLst>
          </p:cNvPr>
          <p:cNvSpPr/>
          <p:nvPr/>
        </p:nvSpPr>
        <p:spPr>
          <a:xfrm>
            <a:off x="457200" y="995778"/>
            <a:ext cx="2560320" cy="1097280"/>
          </a:xfrm>
          <a:custGeom>
            <a:avLst/>
            <a:gdLst>
              <a:gd name="connsiteX0" fmla="*/ 0 w 1785461"/>
              <a:gd name="connsiteY0" fmla="*/ 0 h 714184"/>
              <a:gd name="connsiteX1" fmla="*/ 1428369 w 1785461"/>
              <a:gd name="connsiteY1" fmla="*/ 0 h 714184"/>
              <a:gd name="connsiteX2" fmla="*/ 1785461 w 1785461"/>
              <a:gd name="connsiteY2" fmla="*/ 357092 h 714184"/>
              <a:gd name="connsiteX3" fmla="*/ 1428369 w 1785461"/>
              <a:gd name="connsiteY3" fmla="*/ 714184 h 714184"/>
              <a:gd name="connsiteX4" fmla="*/ 0 w 1785461"/>
              <a:gd name="connsiteY4" fmla="*/ 714184 h 714184"/>
              <a:gd name="connsiteX5" fmla="*/ 357092 w 1785461"/>
              <a:gd name="connsiteY5" fmla="*/ 357092 h 714184"/>
              <a:gd name="connsiteX6" fmla="*/ 0 w 1785461"/>
              <a:gd name="connsiteY6" fmla="*/ 0 h 714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85461" h="714184">
                <a:moveTo>
                  <a:pt x="0" y="0"/>
                </a:moveTo>
                <a:lnTo>
                  <a:pt x="1428369" y="0"/>
                </a:lnTo>
                <a:lnTo>
                  <a:pt x="1785461" y="357092"/>
                </a:lnTo>
                <a:lnTo>
                  <a:pt x="1428369" y="714184"/>
                </a:lnTo>
                <a:lnTo>
                  <a:pt x="0" y="714184"/>
                </a:lnTo>
                <a:lnTo>
                  <a:pt x="357092" y="35709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93097" tIns="12002" rIns="369094" bIns="12002" numCol="1" spcCol="1270" anchor="ctr" anchorCtr="0">
            <a:noAutofit/>
          </a:bodyPr>
          <a:lstStyle/>
          <a:p>
            <a:pPr marL="0" lvl="0" indent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kern="1200" dirty="0">
                <a:latin typeface="Times New Rmoan"/>
                <a:cs typeface="Segoe UI" panose="020B0502040204020203" pitchFamily="34" charset="0"/>
              </a:rPr>
              <a:t>Pre-Review</a:t>
            </a:r>
            <a:r>
              <a:rPr lang="en-US" sz="1600" b="1" dirty="0">
                <a:latin typeface="Times New Rmoan"/>
                <a:cs typeface="Segoe UI" panose="020B0502040204020203" pitchFamily="34" charset="0"/>
              </a:rPr>
              <a:t>       </a:t>
            </a:r>
            <a:r>
              <a:rPr lang="en-US" sz="1600" b="1" kern="1200" dirty="0">
                <a:latin typeface="Times New Rmoan"/>
                <a:cs typeface="Segoe UI" panose="020B0502040204020203" pitchFamily="34" charset="0"/>
              </a:rPr>
              <a:t>Stage</a:t>
            </a:r>
            <a:endParaRPr lang="en-US" sz="1600" kern="1200" dirty="0">
              <a:latin typeface="Times New Rmoan"/>
              <a:cs typeface="Segoe UI" panose="020B0502040204020203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7C99AB2-71A8-008C-7AD0-F272A68C1313}"/>
              </a:ext>
            </a:extLst>
          </p:cNvPr>
          <p:cNvSpPr/>
          <p:nvPr/>
        </p:nvSpPr>
        <p:spPr>
          <a:xfrm>
            <a:off x="2585430" y="995778"/>
            <a:ext cx="2560320" cy="1097280"/>
          </a:xfrm>
          <a:custGeom>
            <a:avLst/>
            <a:gdLst>
              <a:gd name="connsiteX0" fmla="*/ 0 w 1785461"/>
              <a:gd name="connsiteY0" fmla="*/ 0 h 714184"/>
              <a:gd name="connsiteX1" fmla="*/ 1428369 w 1785461"/>
              <a:gd name="connsiteY1" fmla="*/ 0 h 714184"/>
              <a:gd name="connsiteX2" fmla="*/ 1785461 w 1785461"/>
              <a:gd name="connsiteY2" fmla="*/ 357092 h 714184"/>
              <a:gd name="connsiteX3" fmla="*/ 1428369 w 1785461"/>
              <a:gd name="connsiteY3" fmla="*/ 714184 h 714184"/>
              <a:gd name="connsiteX4" fmla="*/ 0 w 1785461"/>
              <a:gd name="connsiteY4" fmla="*/ 714184 h 714184"/>
              <a:gd name="connsiteX5" fmla="*/ 357092 w 1785461"/>
              <a:gd name="connsiteY5" fmla="*/ 357092 h 714184"/>
              <a:gd name="connsiteX6" fmla="*/ 0 w 1785461"/>
              <a:gd name="connsiteY6" fmla="*/ 0 h 714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85461" h="714184">
                <a:moveTo>
                  <a:pt x="0" y="0"/>
                </a:moveTo>
                <a:lnTo>
                  <a:pt x="1428369" y="0"/>
                </a:lnTo>
                <a:lnTo>
                  <a:pt x="1785461" y="357092"/>
                </a:lnTo>
                <a:lnTo>
                  <a:pt x="1428369" y="714184"/>
                </a:lnTo>
                <a:lnTo>
                  <a:pt x="0" y="714184"/>
                </a:lnTo>
                <a:lnTo>
                  <a:pt x="357092" y="357092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93097" tIns="12002" rIns="369094" bIns="12002" numCol="1" spcCol="1270" anchor="ctr" anchorCtr="0">
            <a:noAutofit/>
          </a:bodyPr>
          <a:lstStyle/>
          <a:p>
            <a:pPr marL="0" lvl="0" indent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u="sng" kern="1200" dirty="0">
                <a:latin typeface="Times New Rmoan"/>
                <a:cs typeface="Segoe UI" panose="020B0502040204020203" pitchFamily="34" charset="0"/>
              </a:rPr>
              <a:t>Day 1</a:t>
            </a:r>
            <a:r>
              <a:rPr lang="en-US" sz="1600" b="1" kern="1200" dirty="0">
                <a:latin typeface="Times New Rmoan"/>
                <a:cs typeface="Segoe UI" panose="020B0502040204020203" pitchFamily="34" charset="0"/>
              </a:rPr>
              <a:t>:</a:t>
            </a:r>
            <a:r>
              <a:rPr lang="en-US" sz="1600" kern="1200" dirty="0">
                <a:latin typeface="Times New Rmoan"/>
                <a:cs typeface="Segoe UI" panose="020B0502040204020203" pitchFamily="34" charset="0"/>
              </a:rPr>
              <a:t>            Review Period Begins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B26786-B129-BCFF-FB71-BA2877A9C75B}"/>
              </a:ext>
            </a:extLst>
          </p:cNvPr>
          <p:cNvSpPr/>
          <p:nvPr/>
        </p:nvSpPr>
        <p:spPr>
          <a:xfrm>
            <a:off x="5754491" y="995778"/>
            <a:ext cx="2560320" cy="1097280"/>
          </a:xfrm>
          <a:custGeom>
            <a:avLst/>
            <a:gdLst>
              <a:gd name="connsiteX0" fmla="*/ 0 w 1785461"/>
              <a:gd name="connsiteY0" fmla="*/ 0 h 714184"/>
              <a:gd name="connsiteX1" fmla="*/ 1428369 w 1785461"/>
              <a:gd name="connsiteY1" fmla="*/ 0 h 714184"/>
              <a:gd name="connsiteX2" fmla="*/ 1785461 w 1785461"/>
              <a:gd name="connsiteY2" fmla="*/ 357092 h 714184"/>
              <a:gd name="connsiteX3" fmla="*/ 1428369 w 1785461"/>
              <a:gd name="connsiteY3" fmla="*/ 714184 h 714184"/>
              <a:gd name="connsiteX4" fmla="*/ 0 w 1785461"/>
              <a:gd name="connsiteY4" fmla="*/ 714184 h 714184"/>
              <a:gd name="connsiteX5" fmla="*/ 357092 w 1785461"/>
              <a:gd name="connsiteY5" fmla="*/ 357092 h 714184"/>
              <a:gd name="connsiteX6" fmla="*/ 0 w 1785461"/>
              <a:gd name="connsiteY6" fmla="*/ 0 h 714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85461" h="714184">
                <a:moveTo>
                  <a:pt x="0" y="0"/>
                </a:moveTo>
                <a:lnTo>
                  <a:pt x="1428369" y="0"/>
                </a:lnTo>
                <a:lnTo>
                  <a:pt x="1785461" y="357092"/>
                </a:lnTo>
                <a:lnTo>
                  <a:pt x="1428369" y="714184"/>
                </a:lnTo>
                <a:lnTo>
                  <a:pt x="0" y="714184"/>
                </a:lnTo>
                <a:lnTo>
                  <a:pt x="357092" y="357092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93097" tIns="12002" rIns="369094" bIns="12002" numCol="1" spcCol="1270" anchor="ctr" anchorCtr="0">
            <a:noAutofit/>
          </a:bodyPr>
          <a:lstStyle/>
          <a:p>
            <a:pPr marL="0" lvl="0" indent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400" b="1" u="sng" kern="1200" dirty="0">
                <a:latin typeface="Times New Rmoan"/>
                <a:cs typeface="Segoe UI" panose="020B0502040204020203" pitchFamily="34" charset="0"/>
              </a:rPr>
              <a:t>Day 45/46</a:t>
            </a:r>
            <a:r>
              <a:rPr lang="en-US" sz="1400" b="1" kern="1200" dirty="0">
                <a:latin typeface="Times New Rmoan"/>
                <a:cs typeface="Segoe UI" panose="020B0502040204020203" pitchFamily="34" charset="0"/>
              </a:rPr>
              <a:t>:          </a:t>
            </a:r>
            <a:r>
              <a:rPr lang="en-US" sz="1400" kern="1200" dirty="0">
                <a:latin typeface="Times New Rmoan"/>
                <a:cs typeface="Segoe UI" panose="020B0502040204020203" pitchFamily="34" charset="0"/>
              </a:rPr>
              <a:t>Review Period Ends; Investigation Period Begins (</a:t>
            </a:r>
            <a:r>
              <a:rPr lang="en-US" sz="1400" i="1" kern="1200" dirty="0">
                <a:latin typeface="Times New Rmoan"/>
                <a:cs typeface="Segoe UI" panose="020B0502040204020203" pitchFamily="34" charset="0"/>
              </a:rPr>
              <a:t>as needed</a:t>
            </a:r>
            <a:r>
              <a:rPr lang="en-US" sz="1400" kern="1200" dirty="0">
                <a:latin typeface="Times New Rmoan"/>
                <a:cs typeface="Segoe UI" panose="020B0502040204020203" pitchFamily="34" charset="0"/>
              </a:rPr>
              <a:t>)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32F90BA-CA8A-9842-807B-C8CA607C192A}"/>
              </a:ext>
            </a:extLst>
          </p:cNvPr>
          <p:cNvSpPr/>
          <p:nvPr/>
        </p:nvSpPr>
        <p:spPr>
          <a:xfrm>
            <a:off x="8923552" y="995778"/>
            <a:ext cx="2560320" cy="1097280"/>
          </a:xfrm>
          <a:custGeom>
            <a:avLst/>
            <a:gdLst>
              <a:gd name="connsiteX0" fmla="*/ 0 w 1785461"/>
              <a:gd name="connsiteY0" fmla="*/ 0 h 714184"/>
              <a:gd name="connsiteX1" fmla="*/ 1428369 w 1785461"/>
              <a:gd name="connsiteY1" fmla="*/ 0 h 714184"/>
              <a:gd name="connsiteX2" fmla="*/ 1785461 w 1785461"/>
              <a:gd name="connsiteY2" fmla="*/ 357092 h 714184"/>
              <a:gd name="connsiteX3" fmla="*/ 1428369 w 1785461"/>
              <a:gd name="connsiteY3" fmla="*/ 714184 h 714184"/>
              <a:gd name="connsiteX4" fmla="*/ 0 w 1785461"/>
              <a:gd name="connsiteY4" fmla="*/ 714184 h 714184"/>
              <a:gd name="connsiteX5" fmla="*/ 357092 w 1785461"/>
              <a:gd name="connsiteY5" fmla="*/ 357092 h 714184"/>
              <a:gd name="connsiteX6" fmla="*/ 0 w 1785461"/>
              <a:gd name="connsiteY6" fmla="*/ 0 h 714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85461" h="714184">
                <a:moveTo>
                  <a:pt x="0" y="0"/>
                </a:moveTo>
                <a:lnTo>
                  <a:pt x="1428369" y="0"/>
                </a:lnTo>
                <a:lnTo>
                  <a:pt x="1785461" y="357092"/>
                </a:lnTo>
                <a:lnTo>
                  <a:pt x="1428369" y="714184"/>
                </a:lnTo>
                <a:lnTo>
                  <a:pt x="0" y="714184"/>
                </a:lnTo>
                <a:lnTo>
                  <a:pt x="357092" y="357092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93097" tIns="12002" rIns="369094" bIns="12002" numCol="1" spcCol="1270" anchor="ctr" anchorCtr="0">
            <a:noAutofit/>
          </a:bodyPr>
          <a:lstStyle/>
          <a:p>
            <a:pPr marL="0" lvl="0" indent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500" b="1" u="sng" kern="1200" dirty="0">
                <a:latin typeface="Times New Rmoan"/>
                <a:cs typeface="Segoe UI" panose="020B0502040204020203" pitchFamily="34" charset="0"/>
              </a:rPr>
              <a:t>Day 90</a:t>
            </a:r>
            <a:r>
              <a:rPr lang="en-US" sz="1500" b="1" kern="1200" dirty="0">
                <a:latin typeface="Times New Rmoan"/>
                <a:cs typeface="Segoe UI" panose="020B0502040204020203" pitchFamily="34" charset="0"/>
              </a:rPr>
              <a:t>:</a:t>
            </a:r>
            <a:r>
              <a:rPr lang="en-US" sz="1500" kern="1200" dirty="0">
                <a:latin typeface="Times New Rmoan"/>
                <a:cs typeface="Segoe UI" panose="020B0502040204020203" pitchFamily="34" charset="0"/>
              </a:rPr>
              <a:t>    Investigation       Period Ends (</a:t>
            </a:r>
            <a:r>
              <a:rPr lang="en-US" sz="1500" i="1" kern="1200" dirty="0">
                <a:latin typeface="Times New Rmoan"/>
                <a:cs typeface="Segoe UI" panose="020B0502040204020203" pitchFamily="34" charset="0"/>
              </a:rPr>
              <a:t>as needed</a:t>
            </a:r>
            <a:r>
              <a:rPr lang="en-US" sz="1500" i="0" kern="1200" dirty="0">
                <a:latin typeface="Times New Rmoan"/>
                <a:cs typeface="Segoe UI" panose="020B0502040204020203" pitchFamily="34" charset="0"/>
              </a:rPr>
              <a:t>)</a:t>
            </a:r>
            <a:endParaRPr lang="en-US" sz="1500" kern="1200" dirty="0">
              <a:latin typeface="Times New Rmoan"/>
              <a:cs typeface="Segoe UI" panose="020B0502040204020203" pitchFamily="34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381EEA0-FE45-FFAA-BBFE-E4B3857746AF}"/>
              </a:ext>
            </a:extLst>
          </p:cNvPr>
          <p:cNvCxnSpPr>
            <a:cxnSpLocks/>
          </p:cNvCxnSpPr>
          <p:nvPr/>
        </p:nvCxnSpPr>
        <p:spPr>
          <a:xfrm>
            <a:off x="7019109" y="3228975"/>
            <a:ext cx="0" cy="3070722"/>
          </a:xfrm>
          <a:prstGeom prst="line">
            <a:avLst/>
          </a:prstGeom>
          <a:ln w="28575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AE7D1B36-29A8-C62B-8CE2-9FF07648216A}"/>
              </a:ext>
            </a:extLst>
          </p:cNvPr>
          <p:cNvCxnSpPr>
            <a:cxnSpLocks/>
            <a:stCxn id="109" idx="2"/>
          </p:cNvCxnSpPr>
          <p:nvPr/>
        </p:nvCxnSpPr>
        <p:spPr>
          <a:xfrm>
            <a:off x="10203712" y="4400695"/>
            <a:ext cx="0" cy="1955067"/>
          </a:xfrm>
          <a:prstGeom prst="line">
            <a:avLst/>
          </a:prstGeom>
          <a:ln w="28575">
            <a:solidFill>
              <a:schemeClr val="accent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1C325FC2-A37F-B9DE-0C24-08CA946DA77E}"/>
              </a:ext>
            </a:extLst>
          </p:cNvPr>
          <p:cNvSpPr/>
          <p:nvPr/>
        </p:nvSpPr>
        <p:spPr>
          <a:xfrm>
            <a:off x="3328797" y="3866510"/>
            <a:ext cx="308230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moan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D82118B-CC93-FD04-C97E-8D106F7773E2}"/>
              </a:ext>
            </a:extLst>
          </p:cNvPr>
          <p:cNvSpPr/>
          <p:nvPr/>
        </p:nvSpPr>
        <p:spPr>
          <a:xfrm rot="5400000">
            <a:off x="6133142" y="3973645"/>
            <a:ext cx="1143000" cy="59436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moan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C5B7A323-3101-468E-BB39-82D167143849}"/>
              </a:ext>
            </a:extLst>
          </p:cNvPr>
          <p:cNvSpPr txBox="1"/>
          <p:nvPr/>
        </p:nvSpPr>
        <p:spPr>
          <a:xfrm>
            <a:off x="3444900" y="4097342"/>
            <a:ext cx="160781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Times New Rmoan"/>
                <a:cs typeface="Segoe UI" panose="020B0502040204020203" pitchFamily="34" charset="0"/>
              </a:rPr>
              <a:t>Review (Day 1-45)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932A416-0707-4327-CD8C-9FD6DE9CCF81}"/>
              </a:ext>
            </a:extLst>
          </p:cNvPr>
          <p:cNvSpPr/>
          <p:nvPr/>
        </p:nvSpPr>
        <p:spPr>
          <a:xfrm>
            <a:off x="7025000" y="5467200"/>
            <a:ext cx="2584350" cy="73152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moan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5125A0E4-FDFA-33B5-540E-1988AC911F0C}"/>
              </a:ext>
            </a:extLst>
          </p:cNvPr>
          <p:cNvSpPr/>
          <p:nvPr/>
        </p:nvSpPr>
        <p:spPr>
          <a:xfrm rot="5400000">
            <a:off x="9335032" y="5535780"/>
            <a:ext cx="1143000" cy="594360"/>
          </a:xfrm>
          <a:prstGeom prst="triangl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moan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CBCCD4B5-DE76-093F-D589-7171778D2049}"/>
              </a:ext>
            </a:extLst>
          </p:cNvPr>
          <p:cNvSpPr txBox="1"/>
          <p:nvPr/>
        </p:nvSpPr>
        <p:spPr>
          <a:xfrm>
            <a:off x="7096822" y="5704423"/>
            <a:ext cx="221535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Times New Rmoan"/>
                <a:cs typeface="Segoe UI" panose="020B0502040204020203" pitchFamily="34" charset="0"/>
              </a:rPr>
              <a:t>Investigation (Day 46-90)</a:t>
            </a:r>
          </a:p>
        </p:txBody>
      </p:sp>
      <p:sp>
        <p:nvSpPr>
          <p:cNvPr id="97" name="Content Placeholder 1">
            <a:extLst>
              <a:ext uri="{FF2B5EF4-FFF2-40B4-BE49-F238E27FC236}">
                <a16:creationId xmlns:a16="http://schemas.microsoft.com/office/drawing/2014/main" id="{9FFB8A83-1AE9-35DA-17F9-B5E2A74ABB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2197528"/>
            <a:ext cx="2350494" cy="4067175"/>
          </a:xfrm>
          <a:ln w="15875">
            <a:noFill/>
            <a:prstDash val="sysDot"/>
          </a:ln>
        </p:spPr>
        <p:txBody>
          <a:bodyPr lIns="0" tIns="0" rIns="0" bIns="0">
            <a:noAutofit/>
          </a:bodyPr>
          <a:lstStyle/>
          <a:p>
            <a:pPr marL="0" indent="0">
              <a:buNone/>
            </a:pPr>
            <a:r>
              <a:rPr lang="en-US" sz="1400" b="1" dirty="0">
                <a:latin typeface="Times New Rmoan"/>
              </a:rPr>
              <a:t>During the period before starting review of a notice, CFIUS takes the following steps:</a:t>
            </a:r>
            <a:endParaRPr lang="en-US" sz="1400" dirty="0">
              <a:latin typeface="Times New Rmoan"/>
            </a:endParaRPr>
          </a:p>
          <a:p>
            <a:r>
              <a:rPr lang="en-US" sz="1400" dirty="0">
                <a:latin typeface="Times New Rmoan"/>
              </a:rPr>
              <a:t>Reviewing draft notices for completeness under CFIUS regulations</a:t>
            </a:r>
          </a:p>
          <a:p>
            <a:r>
              <a:rPr lang="en-US" sz="1400" dirty="0">
                <a:latin typeface="Times New Rmoan"/>
              </a:rPr>
              <a:t>Providing timely completeness feedback to parties for applicable notices under 31 C.F.R. § 800.501(i) and 31 C.F.R. § 802.501(i)</a:t>
            </a:r>
          </a:p>
          <a:p>
            <a:r>
              <a:rPr lang="en-US" sz="1400" dirty="0">
                <a:latin typeface="Times New Rmoan"/>
              </a:rPr>
              <a:t>Reviewing formal notices for completeness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34B5747D-853E-16AF-9A86-02FE9527D3CE}"/>
              </a:ext>
            </a:extLst>
          </p:cNvPr>
          <p:cNvSpPr txBox="1"/>
          <p:nvPr/>
        </p:nvSpPr>
        <p:spPr>
          <a:xfrm>
            <a:off x="5734298" y="2197528"/>
            <a:ext cx="2560320" cy="1023357"/>
          </a:xfrm>
          <a:prstGeom prst="rect">
            <a:avLst/>
          </a:prstGeom>
          <a:solidFill>
            <a:schemeClr val="bg2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lvl="0">
              <a:spcAft>
                <a:spcPts val="500"/>
              </a:spcAft>
              <a:buNone/>
            </a:pPr>
            <a:r>
              <a:rPr lang="en-US" sz="1200" b="1" i="0" dirty="0">
                <a:latin typeface="Times New Rmoan"/>
                <a:cs typeface="Segoe UI" panose="020B0502040204020203" pitchFamily="34" charset="0"/>
              </a:rPr>
              <a:t>Day 45 Outcomes include</a:t>
            </a:r>
            <a:r>
              <a:rPr lang="en-US" sz="1200" b="1" dirty="0">
                <a:latin typeface="Times New Rmoan"/>
                <a:cs typeface="Segoe UI" panose="020B0502040204020203" pitchFamily="34" charset="0"/>
              </a:rPr>
              <a:t>, </a:t>
            </a:r>
            <a:r>
              <a:rPr lang="en-US" sz="1200" b="1" i="1" dirty="0">
                <a:latin typeface="Times New Rmoan"/>
                <a:cs typeface="Segoe UI" panose="020B0502040204020203" pitchFamily="34" charset="0"/>
              </a:rPr>
              <a:t>inter alia</a:t>
            </a:r>
            <a:r>
              <a:rPr lang="en-US" sz="1200" b="1" i="0" dirty="0">
                <a:latin typeface="Times New Rmoan"/>
                <a:cs typeface="Segoe UI" panose="020B0502040204020203" pitchFamily="34" charset="0"/>
              </a:rPr>
              <a:t>:</a:t>
            </a:r>
            <a:endParaRPr lang="en-US" sz="1200" b="1" dirty="0">
              <a:latin typeface="Times New Rmoan"/>
              <a:cs typeface="Segoe UI" panose="020B0502040204020203" pitchFamily="34" charset="0"/>
            </a:endParaRPr>
          </a:p>
          <a:p>
            <a:pPr marL="228600" lvl="0" indent="-228600">
              <a:spcAft>
                <a:spcPts val="500"/>
              </a:spcAft>
              <a:buFont typeface="+mj-lt"/>
              <a:buAutoNum type="arabicPeriod"/>
            </a:pPr>
            <a:r>
              <a:rPr lang="en-US" sz="1200" dirty="0">
                <a:latin typeface="Times New Rmoan"/>
                <a:cs typeface="Segoe UI" panose="020B0502040204020203" pitchFamily="34" charset="0"/>
              </a:rPr>
              <a:t> Clear without Mitigation</a:t>
            </a:r>
          </a:p>
          <a:p>
            <a:pPr marL="228600" lvl="0" indent="-228600">
              <a:spcAft>
                <a:spcPts val="500"/>
              </a:spcAft>
              <a:buFont typeface="+mj-lt"/>
              <a:buAutoNum type="arabicPeriod"/>
            </a:pPr>
            <a:r>
              <a:rPr lang="en-US" sz="1200" dirty="0">
                <a:latin typeface="Times New Rmoan"/>
                <a:cs typeface="Segoe UI" panose="020B0502040204020203" pitchFamily="34" charset="0"/>
              </a:rPr>
              <a:t> Clear with Mitigation</a:t>
            </a:r>
            <a:endParaRPr lang="en-US" sz="1200" i="1" dirty="0">
              <a:latin typeface="Times New Rmoan"/>
              <a:cs typeface="Segoe UI" panose="020B0502040204020203" pitchFamily="34" charset="0"/>
            </a:endParaRPr>
          </a:p>
          <a:p>
            <a:pPr marL="228600" lvl="0" indent="-228600">
              <a:spcAft>
                <a:spcPts val="500"/>
              </a:spcAft>
              <a:buFont typeface="+mj-lt"/>
              <a:buAutoNum type="arabicPeriod"/>
            </a:pPr>
            <a:r>
              <a:rPr lang="en-US" sz="1200" dirty="0">
                <a:latin typeface="Times New Rmoan"/>
                <a:cs typeface="Segoe UI" panose="020B0502040204020203" pitchFamily="34" charset="0"/>
              </a:rPr>
              <a:t> Proceed to Investigation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52C63EBF-781A-44CB-4250-371F0A50FACC}"/>
              </a:ext>
            </a:extLst>
          </p:cNvPr>
          <p:cNvSpPr txBox="1"/>
          <p:nvPr/>
        </p:nvSpPr>
        <p:spPr>
          <a:xfrm>
            <a:off x="8923552" y="2197528"/>
            <a:ext cx="2560320" cy="2203167"/>
          </a:xfrm>
          <a:prstGeom prst="rect">
            <a:avLst/>
          </a:prstGeom>
          <a:solidFill>
            <a:schemeClr val="bg2"/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>
              <a:spcAft>
                <a:spcPts val="500"/>
              </a:spcAft>
              <a:buFontTx/>
              <a:buNone/>
            </a:pPr>
            <a:r>
              <a:rPr lang="en-US" sz="1200" b="1" i="0" dirty="0">
                <a:latin typeface="Times New Rmoan"/>
                <a:cs typeface="Segoe UI" panose="020B0502040204020203" pitchFamily="34" charset="0"/>
              </a:rPr>
              <a:t>Day 90 Outcomes include, </a:t>
            </a:r>
            <a:r>
              <a:rPr lang="en-US" sz="1200" b="1" i="1" dirty="0">
                <a:latin typeface="Times New Rmoan"/>
                <a:cs typeface="Segoe UI" panose="020B0502040204020203" pitchFamily="34" charset="0"/>
              </a:rPr>
              <a:t>inter alia</a:t>
            </a:r>
            <a:r>
              <a:rPr lang="en-US" sz="1200" b="1" i="0" dirty="0">
                <a:latin typeface="Times New Rmoan"/>
                <a:cs typeface="Segoe UI" panose="020B0502040204020203" pitchFamily="34" charset="0"/>
              </a:rPr>
              <a:t>:</a:t>
            </a:r>
            <a:endParaRPr lang="en-US" sz="1200" b="1" dirty="0">
              <a:latin typeface="Times New Rmoan"/>
              <a:cs typeface="Segoe UI" panose="020B0502040204020203" pitchFamily="34" charset="0"/>
            </a:endParaRPr>
          </a:p>
          <a:p>
            <a:pPr marL="228600" lvl="0" indent="-228600">
              <a:spcAft>
                <a:spcPts val="500"/>
              </a:spcAft>
              <a:buFont typeface="+mj-lt"/>
              <a:buAutoNum type="arabicPeriod"/>
            </a:pPr>
            <a:r>
              <a:rPr lang="en-US" sz="1200" dirty="0">
                <a:latin typeface="Times New Rmoan"/>
                <a:cs typeface="Segoe UI" panose="020B0502040204020203" pitchFamily="34" charset="0"/>
              </a:rPr>
              <a:t>Clear without Mitigation</a:t>
            </a:r>
          </a:p>
          <a:p>
            <a:pPr marL="228600" lvl="0" indent="-228600">
              <a:spcAft>
                <a:spcPts val="500"/>
              </a:spcAft>
              <a:buFont typeface="+mj-lt"/>
              <a:buAutoNum type="arabicPeriod"/>
            </a:pPr>
            <a:r>
              <a:rPr lang="en-US" sz="1200" dirty="0">
                <a:latin typeface="Times New Rmoan"/>
                <a:cs typeface="Segoe UI" panose="020B0502040204020203" pitchFamily="34" charset="0"/>
              </a:rPr>
              <a:t>Clear with Mitigation</a:t>
            </a:r>
          </a:p>
          <a:p>
            <a:pPr marL="228600" lvl="0" indent="-228600">
              <a:spcAft>
                <a:spcPts val="500"/>
              </a:spcAft>
              <a:buFont typeface="+mj-lt"/>
              <a:buAutoNum type="arabicPeriod"/>
            </a:pPr>
            <a:r>
              <a:rPr lang="en-US" sz="1200" dirty="0">
                <a:latin typeface="Times New Rmoan"/>
                <a:cs typeface="Segoe UI" panose="020B0502040204020203" pitchFamily="34" charset="0"/>
              </a:rPr>
              <a:t>Voluntary Withdrawal/Refile </a:t>
            </a:r>
          </a:p>
          <a:p>
            <a:pPr marL="228600" lvl="0" indent="-228600">
              <a:spcAft>
                <a:spcPts val="500"/>
              </a:spcAft>
              <a:buFont typeface="+mj-lt"/>
              <a:buAutoNum type="arabicPeriod"/>
            </a:pPr>
            <a:r>
              <a:rPr lang="en-US" sz="1200" dirty="0">
                <a:latin typeface="Times New Rmoan"/>
                <a:cs typeface="Segoe UI" panose="020B0502040204020203" pitchFamily="34" charset="0"/>
              </a:rPr>
              <a:t>Voluntary Withdrawal/ Abandonment </a:t>
            </a:r>
          </a:p>
          <a:p>
            <a:pPr lvl="0">
              <a:spcAft>
                <a:spcPts val="500"/>
              </a:spcAft>
            </a:pPr>
            <a:r>
              <a:rPr lang="en-US" sz="1200" i="1" dirty="0">
                <a:latin typeface="Times New Rmoan"/>
                <a:cs typeface="Segoe UI" panose="020B0502040204020203" pitchFamily="34" charset="0"/>
              </a:rPr>
              <a:t>Less common:</a:t>
            </a:r>
          </a:p>
          <a:p>
            <a:pPr marL="228600" lvl="0" indent="-228600">
              <a:spcAft>
                <a:spcPts val="500"/>
              </a:spcAft>
              <a:buFont typeface="+mj-lt"/>
              <a:buAutoNum type="arabicPeriod" startAt="5"/>
            </a:pPr>
            <a:r>
              <a:rPr lang="en-US" sz="1200" dirty="0">
                <a:latin typeface="Times New Rmoan"/>
                <a:cs typeface="Segoe UI" panose="020B0502040204020203" pitchFamily="34" charset="0"/>
              </a:rPr>
              <a:t>Rejection</a:t>
            </a:r>
          </a:p>
          <a:p>
            <a:pPr marL="228600" lvl="0" indent="-228600">
              <a:spcAft>
                <a:spcPts val="500"/>
              </a:spcAft>
              <a:buFont typeface="+mj-lt"/>
              <a:buAutoNum type="arabicPeriod" startAt="5"/>
            </a:pPr>
            <a:r>
              <a:rPr lang="en-US" sz="1200" dirty="0">
                <a:latin typeface="Times New Rmoan"/>
                <a:cs typeface="Segoe UI" panose="020B0502040204020203" pitchFamily="34" charset="0"/>
              </a:rPr>
              <a:t>Referral to POTUS</a:t>
            </a:r>
          </a:p>
        </p:txBody>
      </p:sp>
    </p:spTree>
    <p:extLst>
      <p:ext uri="{BB962C8B-B14F-4D97-AF65-F5344CB8AC3E}">
        <p14:creationId xmlns:p14="http://schemas.microsoft.com/office/powerpoint/2010/main" val="2889307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3" grpId="0" animBg="1"/>
      <p:bldP spid="97" grpId="0" uiExpand="1" build="p"/>
      <p:bldP spid="104" grpId="0" animBg="1"/>
      <p:bldP spid="109" grpId="0" animBg="1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279</Words>
  <Application>Microsoft Office PowerPoint</Application>
  <PresentationFormat>Widescreen</PresentationFormat>
  <Paragraphs>41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Segoe UI</vt:lpstr>
      <vt:lpstr>Times New Rmoan</vt:lpstr>
      <vt:lpstr>Times New Roman</vt:lpstr>
      <vt:lpstr>2_Office Theme</vt:lpstr>
      <vt:lpstr>Timelines for Declarations</vt:lpstr>
      <vt:lpstr>Timelines for Notices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2026-05-06T21:08:31Z</dcterms:created>
  <dcterms:modified xsi:type="dcterms:W3CDTF">2026-05-06T21:18:27Z</dcterms:modified>
</cp:coreProperties>
</file>